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6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84C0-17F9-4FCB-BAEC-7A83870472FC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860D-0815-4177-83D5-473058FA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84C0-17F9-4FCB-BAEC-7A83870472FC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860D-0815-4177-83D5-473058FA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84C0-17F9-4FCB-BAEC-7A83870472FC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860D-0815-4177-83D5-473058FA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84C0-17F9-4FCB-BAEC-7A83870472FC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860D-0815-4177-83D5-473058FA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84C0-17F9-4FCB-BAEC-7A83870472FC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860D-0815-4177-83D5-473058FA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84C0-17F9-4FCB-BAEC-7A83870472FC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860D-0815-4177-83D5-473058FA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84C0-17F9-4FCB-BAEC-7A83870472FC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860D-0815-4177-83D5-473058FA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84C0-17F9-4FCB-BAEC-7A83870472FC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860D-0815-4177-83D5-473058FA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84C0-17F9-4FCB-BAEC-7A83870472FC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860D-0815-4177-83D5-473058FA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84C0-17F9-4FCB-BAEC-7A83870472FC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860D-0815-4177-83D5-473058FA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84C0-17F9-4FCB-BAEC-7A83870472FC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0B860D-0815-4177-83D5-473058FA02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5B84C0-17F9-4FCB-BAEC-7A83870472FC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0B860D-0815-4177-83D5-473058FA020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76672"/>
            <a:ext cx="8229600" cy="4464496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/>
              <a:t>Организация проектной деятельности 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7854696" cy="388843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Виды проектов по доминирующей деятельности обучающихся: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Практико-ориентированный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Исследовательский 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Информационный 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Творческий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Пять «П»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роблема </a:t>
            </a:r>
          </a:p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роектирование</a:t>
            </a:r>
          </a:p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оиск информации</a:t>
            </a:r>
          </a:p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родукт</a:t>
            </a:r>
          </a:p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резентация </a:t>
            </a:r>
          </a:p>
          <a:p>
            <a:pPr algn="just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Важное  правило -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каждый этап работы над проектом должен иметь свой конкретный продукт.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260350"/>
            <a:ext cx="4679950" cy="609441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Плюсы:</a:t>
            </a:r>
          </a:p>
          <a:p>
            <a:pPr>
              <a:buNone/>
            </a:pPr>
            <a:r>
              <a:rPr lang="ru-RU" dirty="0" smtClean="0"/>
              <a:t>1.Создают ситуацию успеха.</a:t>
            </a:r>
          </a:p>
          <a:p>
            <a:pPr>
              <a:buNone/>
            </a:pPr>
            <a:r>
              <a:rPr lang="ru-RU" dirty="0" smtClean="0"/>
              <a:t>2.Помогают строить новые отношения в сотрудничестве.</a:t>
            </a:r>
          </a:p>
          <a:p>
            <a:pPr>
              <a:buNone/>
            </a:pPr>
            <a:r>
              <a:rPr lang="ru-RU" dirty="0" smtClean="0"/>
              <a:t>3.Способствуют проявлению организаторских способностей у детей.</a:t>
            </a:r>
          </a:p>
          <a:p>
            <a:pPr>
              <a:buNone/>
            </a:pPr>
            <a:r>
              <a:rPr lang="ru-RU" dirty="0" smtClean="0"/>
              <a:t>4.Осуществляется преемственность. Дети подготовлены к выполнению проектов в среднем звене.</a:t>
            </a:r>
          </a:p>
          <a:p>
            <a:pPr>
              <a:buNone/>
            </a:pPr>
            <a:r>
              <a:rPr lang="ru-RU" dirty="0" smtClean="0"/>
              <a:t>5.Активизируется роль родителей в учебной деятельности.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605463" y="404813"/>
            <a:ext cx="3538537" cy="5949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Минусы:</a:t>
            </a:r>
          </a:p>
          <a:p>
            <a:pPr>
              <a:buNone/>
            </a:pPr>
            <a:r>
              <a:rPr lang="ru-RU" dirty="0" smtClean="0"/>
              <a:t>1.Нехватка времени на уроке.</a:t>
            </a:r>
          </a:p>
          <a:p>
            <a:pPr>
              <a:buNone/>
            </a:pPr>
            <a:r>
              <a:rPr lang="ru-RU" dirty="0" smtClean="0"/>
              <a:t>2.Не все дети могут выполнить проект самостоятельно к переходу в среднее звено.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36811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6000" b="1" i="1" dirty="0" smtClean="0"/>
              <a:t>И</a:t>
            </a:r>
            <a:r>
              <a:rPr lang="ru-RU" sz="3100" b="1" i="1" dirty="0" smtClean="0"/>
              <a:t>сследование</a:t>
            </a:r>
            <a:r>
              <a:rPr lang="ru-RU" sz="3100" b="1" dirty="0" smtClean="0"/>
              <a:t> </a:t>
            </a:r>
            <a:r>
              <a:rPr lang="ru-RU" sz="3100" dirty="0" smtClean="0"/>
              <a:t>– процесс поиска неизвестного, новых знаний, один из видов познавательной деятельности человека.</a:t>
            </a:r>
            <a:br>
              <a:rPr lang="ru-RU" sz="3100" dirty="0" smtClean="0"/>
            </a:br>
            <a:r>
              <a:rPr lang="ru-RU" sz="3100" b="1" i="1" dirty="0" smtClean="0"/>
              <a:t>Исследовательская деятельность</a:t>
            </a:r>
            <a:r>
              <a:rPr lang="ru-RU" sz="3100" dirty="0" smtClean="0"/>
              <a:t> - </a:t>
            </a:r>
            <a:r>
              <a:rPr lang="ru-RU" sz="3100" dirty="0" err="1" smtClean="0"/>
              <a:t>деятельность</a:t>
            </a:r>
            <a:r>
              <a:rPr lang="ru-RU" sz="3100" dirty="0" smtClean="0"/>
              <a:t>, связанная с поиском ответа на творческую, исследовательскую задачу с заранее неизвестным решением и предполагающая наличие основных этапов, характерных для исследования в научной сфере.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Структура научного исследования</a:t>
            </a:r>
            <a:endParaRPr lang="ru-RU" sz="4000" dirty="0"/>
          </a:p>
        </p:txBody>
      </p:sp>
      <p:grpSp>
        <p:nvGrpSpPr>
          <p:cNvPr id="4" name="Содержимое 3"/>
          <p:cNvGrpSpPr>
            <a:grpSpLocks noGrp="1"/>
          </p:cNvGrpSpPr>
          <p:nvPr>
            <p:ph idx="1"/>
          </p:nvPr>
        </p:nvGrpSpPr>
        <p:grpSpPr>
          <a:xfrm>
            <a:off x="457200" y="1935163"/>
            <a:ext cx="8229600" cy="4389437"/>
            <a:chOff x="0" y="1600200"/>
            <a:chExt cx="8783638" cy="5068888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6011863" y="2276475"/>
              <a:ext cx="2376487" cy="360363"/>
            </a:xfrm>
            <a:prstGeom prst="roundRect">
              <a:avLst>
                <a:gd name="adj" fmla="val 16667"/>
              </a:avLst>
            </a:prstGeom>
            <a:solidFill>
              <a:srgbClr val="7FFFBF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  <a:latin typeface="Garamond" pitchFamily="18" charset="0"/>
                </a:rPr>
                <a:t>гипотеза</a:t>
              </a: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971550" y="3573463"/>
              <a:ext cx="2376488" cy="360362"/>
            </a:xfrm>
            <a:prstGeom prst="roundRect">
              <a:avLst>
                <a:gd name="adj" fmla="val 16667"/>
              </a:avLst>
            </a:prstGeom>
            <a:solidFill>
              <a:srgbClr val="7FFFBF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  <a:latin typeface="Garamond" pitchFamily="18" charset="0"/>
                </a:rPr>
                <a:t>эксперимент</a:t>
              </a: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971550" y="4292600"/>
              <a:ext cx="2376488" cy="360363"/>
            </a:xfrm>
            <a:prstGeom prst="roundRect">
              <a:avLst>
                <a:gd name="adj" fmla="val 16667"/>
              </a:avLst>
            </a:prstGeom>
            <a:solidFill>
              <a:srgbClr val="7FFFBF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chemeClr val="bg1"/>
                  </a:solidFill>
                  <a:latin typeface="Garamond" pitchFamily="18" charset="0"/>
                </a:rPr>
                <a:t>рабочая</a:t>
              </a:r>
              <a:r>
                <a:rPr lang="ru-RU">
                  <a:latin typeface="Garamond" pitchFamily="18" charset="0"/>
                </a:rPr>
                <a:t> </a:t>
              </a:r>
              <a:r>
                <a:rPr lang="ru-RU" sz="2400" b="1">
                  <a:solidFill>
                    <a:schemeClr val="bg1"/>
                  </a:solidFill>
                  <a:latin typeface="Garamond" pitchFamily="18" charset="0"/>
                </a:rPr>
                <a:t>гипотеза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2268538" y="4941888"/>
              <a:ext cx="2303462" cy="360362"/>
            </a:xfrm>
            <a:prstGeom prst="roundRect">
              <a:avLst>
                <a:gd name="adj" fmla="val 16667"/>
              </a:avLst>
            </a:prstGeom>
            <a:solidFill>
              <a:srgbClr val="7FFFBF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chemeClr val="bg1"/>
                  </a:solidFill>
                  <a:latin typeface="Garamond" pitchFamily="18" charset="0"/>
                </a:rPr>
                <a:t>количественные</a:t>
              </a: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0" y="4941888"/>
              <a:ext cx="2087563" cy="360362"/>
            </a:xfrm>
            <a:prstGeom prst="roundRect">
              <a:avLst>
                <a:gd name="adj" fmla="val 16667"/>
              </a:avLst>
            </a:prstGeom>
            <a:solidFill>
              <a:srgbClr val="7FFFBF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chemeClr val="bg1"/>
                  </a:solidFill>
                  <a:latin typeface="Garamond" pitchFamily="18" charset="0"/>
                </a:rPr>
                <a:t>качественные</a:t>
              </a:r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971550" y="5589588"/>
              <a:ext cx="2376488" cy="360362"/>
            </a:xfrm>
            <a:prstGeom prst="roundRect">
              <a:avLst>
                <a:gd name="adj" fmla="val 16667"/>
              </a:avLst>
            </a:prstGeom>
            <a:solidFill>
              <a:srgbClr val="7FFFBF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chemeClr val="bg1"/>
                  </a:solidFill>
                  <a:latin typeface="Garamond" pitchFamily="18" charset="0"/>
                </a:rPr>
                <a:t>наблюдения</a:t>
              </a:r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971550" y="6237288"/>
              <a:ext cx="2376488" cy="361950"/>
            </a:xfrm>
            <a:prstGeom prst="roundRect">
              <a:avLst>
                <a:gd name="adj" fmla="val 16667"/>
              </a:avLst>
            </a:prstGeom>
            <a:solidFill>
              <a:srgbClr val="7FFFBF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chemeClr val="bg1"/>
                  </a:solidFill>
                  <a:latin typeface="Garamond" pitchFamily="18" charset="0"/>
                </a:rPr>
                <a:t>факты</a:t>
              </a: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971550" y="2852738"/>
              <a:ext cx="2376488" cy="360362"/>
            </a:xfrm>
            <a:prstGeom prst="roundRect">
              <a:avLst>
                <a:gd name="adj" fmla="val 16667"/>
              </a:avLst>
            </a:prstGeom>
            <a:solidFill>
              <a:srgbClr val="7FFFBF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  <a:latin typeface="Garamond" pitchFamily="18" charset="0"/>
                </a:rPr>
                <a:t>результаты</a:t>
              </a:r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5724525" y="5157788"/>
              <a:ext cx="2987675" cy="360362"/>
            </a:xfrm>
            <a:prstGeom prst="roundRect">
              <a:avLst>
                <a:gd name="adj" fmla="val 16667"/>
              </a:avLst>
            </a:prstGeom>
            <a:solidFill>
              <a:srgbClr val="7FFFBF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chemeClr val="bg1"/>
                  </a:solidFill>
                  <a:latin typeface="Garamond" pitchFamily="18" charset="0"/>
                </a:rPr>
                <a:t>теория</a:t>
              </a:r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5724525" y="5805488"/>
              <a:ext cx="3059113" cy="863600"/>
            </a:xfrm>
            <a:prstGeom prst="roundRect">
              <a:avLst>
                <a:gd name="adj" fmla="val 16667"/>
              </a:avLst>
            </a:prstGeom>
            <a:solidFill>
              <a:srgbClr val="7FFFBF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200" b="1">
                  <a:solidFill>
                    <a:schemeClr val="bg1"/>
                  </a:solidFill>
                  <a:latin typeface="Garamond" pitchFamily="18" charset="0"/>
                </a:rPr>
                <a:t>ЗАКОН</a:t>
              </a:r>
            </a:p>
            <a:p>
              <a:pPr algn="ctr"/>
              <a:r>
                <a:rPr lang="ru-RU" sz="2200" b="1">
                  <a:solidFill>
                    <a:schemeClr val="bg1"/>
                  </a:solidFill>
                  <a:latin typeface="Garamond" pitchFamily="18" charset="0"/>
                </a:rPr>
                <a:t>(ЗАКОНОМЕРНОСТЬ)</a:t>
              </a: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3924300" y="3860800"/>
              <a:ext cx="1511300" cy="287338"/>
            </a:xfrm>
            <a:prstGeom prst="flowChartTerminator">
              <a:avLst/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Garamond" pitchFamily="18" charset="0"/>
                </a:rPr>
                <a:t>отвергается</a:t>
              </a:r>
              <a:endParaRPr lang="ru-RU" dirty="0">
                <a:latin typeface="Garamond" pitchFamily="18" charset="0"/>
              </a:endParaRPr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4427538" y="4437063"/>
              <a:ext cx="1871662" cy="288925"/>
            </a:xfrm>
            <a:prstGeom prst="flowChartTerminator">
              <a:avLst/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Garamond" pitchFamily="18" charset="0"/>
                </a:rPr>
                <a:t>корректируется</a:t>
              </a:r>
              <a:endParaRPr lang="ru-RU" dirty="0">
                <a:latin typeface="Garamond" pitchFamily="18" charset="0"/>
              </a:endParaRPr>
            </a:p>
          </p:txBody>
        </p:sp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6443663" y="4508500"/>
              <a:ext cx="1655762" cy="360363"/>
            </a:xfrm>
            <a:prstGeom prst="flowChartTerminator">
              <a:avLst/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>
                  <a:solidFill>
                    <a:schemeClr val="bg1"/>
                  </a:solidFill>
                  <a:latin typeface="Garamond" pitchFamily="18" charset="0"/>
                </a:rPr>
                <a:t>принимается</a:t>
              </a:r>
              <a:endParaRPr lang="ru-RU">
                <a:latin typeface="Garamond" pitchFamily="18" charset="0"/>
              </a:endParaRPr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>
              <a:off x="2051050" y="5949950"/>
              <a:ext cx="215900" cy="287338"/>
            </a:xfrm>
            <a:prstGeom prst="upArrow">
              <a:avLst>
                <a:gd name="adj1" fmla="val 50000"/>
                <a:gd name="adj2" fmla="val 33272"/>
              </a:avLst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AutoShape 18"/>
            <p:cNvSpPr>
              <a:spLocks noChangeArrowheads="1"/>
            </p:cNvSpPr>
            <p:nvPr/>
          </p:nvSpPr>
          <p:spPr bwMode="auto">
            <a:xfrm>
              <a:off x="2051050" y="3933825"/>
              <a:ext cx="217488" cy="360363"/>
            </a:xfrm>
            <a:prstGeom prst="upArrow">
              <a:avLst>
                <a:gd name="adj1" fmla="val 50000"/>
                <a:gd name="adj2" fmla="val 41423"/>
              </a:avLst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>
              <a:off x="2051050" y="3213100"/>
              <a:ext cx="217488" cy="360363"/>
            </a:xfrm>
            <a:prstGeom prst="upArrow">
              <a:avLst>
                <a:gd name="adj1" fmla="val 50000"/>
                <a:gd name="adj2" fmla="val 41423"/>
              </a:avLst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AutoShape 20"/>
            <p:cNvSpPr>
              <a:spLocks noChangeArrowheads="1"/>
            </p:cNvSpPr>
            <p:nvPr/>
          </p:nvSpPr>
          <p:spPr bwMode="auto">
            <a:xfrm>
              <a:off x="2051050" y="2492375"/>
              <a:ext cx="217488" cy="360363"/>
            </a:xfrm>
            <a:prstGeom prst="upArrow">
              <a:avLst>
                <a:gd name="adj1" fmla="val 50000"/>
                <a:gd name="adj2" fmla="val 41423"/>
              </a:avLst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AutoShape 21"/>
            <p:cNvSpPr>
              <a:spLocks noChangeArrowheads="1"/>
            </p:cNvSpPr>
            <p:nvPr/>
          </p:nvSpPr>
          <p:spPr bwMode="auto">
            <a:xfrm>
              <a:off x="2700338" y="5300663"/>
              <a:ext cx="215900" cy="288925"/>
            </a:xfrm>
            <a:prstGeom prst="upArrow">
              <a:avLst>
                <a:gd name="adj1" fmla="val 50000"/>
                <a:gd name="adj2" fmla="val 33456"/>
              </a:avLst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AutoShape 22"/>
            <p:cNvSpPr>
              <a:spLocks noChangeArrowheads="1"/>
            </p:cNvSpPr>
            <p:nvPr/>
          </p:nvSpPr>
          <p:spPr bwMode="auto">
            <a:xfrm>
              <a:off x="1331913" y="5300663"/>
              <a:ext cx="215900" cy="288925"/>
            </a:xfrm>
            <a:prstGeom prst="upArrow">
              <a:avLst>
                <a:gd name="adj1" fmla="val 50000"/>
                <a:gd name="adj2" fmla="val 33456"/>
              </a:avLst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AutoShape 23"/>
            <p:cNvSpPr>
              <a:spLocks noChangeArrowheads="1"/>
            </p:cNvSpPr>
            <p:nvPr/>
          </p:nvSpPr>
          <p:spPr bwMode="auto">
            <a:xfrm>
              <a:off x="2700338" y="4652963"/>
              <a:ext cx="215900" cy="288925"/>
            </a:xfrm>
            <a:prstGeom prst="upArrow">
              <a:avLst>
                <a:gd name="adj1" fmla="val 50000"/>
                <a:gd name="adj2" fmla="val 33456"/>
              </a:avLst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AutoShape 24"/>
            <p:cNvSpPr>
              <a:spLocks noChangeArrowheads="1"/>
            </p:cNvSpPr>
            <p:nvPr/>
          </p:nvSpPr>
          <p:spPr bwMode="auto">
            <a:xfrm>
              <a:off x="1331913" y="4652963"/>
              <a:ext cx="215900" cy="288925"/>
            </a:xfrm>
            <a:prstGeom prst="upArrow">
              <a:avLst>
                <a:gd name="adj1" fmla="val 50000"/>
                <a:gd name="adj2" fmla="val 33456"/>
              </a:avLst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AutoShape 25"/>
            <p:cNvSpPr>
              <a:spLocks noChangeArrowheads="1"/>
            </p:cNvSpPr>
            <p:nvPr/>
          </p:nvSpPr>
          <p:spPr bwMode="auto">
            <a:xfrm>
              <a:off x="3048000" y="1752600"/>
              <a:ext cx="5473700" cy="865188"/>
            </a:xfrm>
            <a:custGeom>
              <a:avLst/>
              <a:gdLst>
                <a:gd name="T0" fmla="*/ 2852659 w 21600"/>
                <a:gd name="T1" fmla="*/ 360 h 21600"/>
                <a:gd name="T2" fmla="*/ 236180 w 21600"/>
                <a:gd name="T3" fmla="*/ 433274 h 21600"/>
                <a:gd name="T4" fmla="*/ 2832640 w 21600"/>
                <a:gd name="T5" fmla="*/ 74983 h 21600"/>
                <a:gd name="T6" fmla="*/ 6144988 w 21600"/>
                <a:gd name="T7" fmla="*/ 479338 h 21600"/>
                <a:gd name="T8" fmla="*/ 5148572 w 21600"/>
                <a:gd name="T9" fmla="*/ 611719 h 21600"/>
                <a:gd name="T10" fmla="*/ 4311046 w 21600"/>
                <a:gd name="T11" fmla="*/ 454183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3 w 21600"/>
                <a:gd name="T19" fmla="*/ 3163 h 21600"/>
                <a:gd name="T20" fmla="*/ 18437 w 21600"/>
                <a:gd name="T21" fmla="*/ 1843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702" y="11572"/>
                  </a:moveTo>
                  <a:cubicBezTo>
                    <a:pt x="19724" y="11315"/>
                    <a:pt x="19736" y="11058"/>
                    <a:pt x="19736" y="10800"/>
                  </a:cubicBezTo>
                  <a:cubicBezTo>
                    <a:pt x="19736" y="5864"/>
                    <a:pt x="15735" y="1864"/>
                    <a:pt x="10800" y="1864"/>
                  </a:cubicBezTo>
                  <a:cubicBezTo>
                    <a:pt x="5864" y="1864"/>
                    <a:pt x="1864" y="5864"/>
                    <a:pt x="1864" y="10800"/>
                  </a:cubicBezTo>
                  <a:cubicBezTo>
                    <a:pt x="1863" y="10805"/>
                    <a:pt x="1864" y="10810"/>
                    <a:pt x="1864" y="10815"/>
                  </a:cubicBezTo>
                  <a:lnTo>
                    <a:pt x="0" y="10819"/>
                  </a:lnTo>
                  <a:cubicBezTo>
                    <a:pt x="0" y="10812"/>
                    <a:pt x="0" y="10806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1111"/>
                    <a:pt x="21586" y="11423"/>
                    <a:pt x="21559" y="11734"/>
                  </a:cubicBezTo>
                  <a:lnTo>
                    <a:pt x="24249" y="11967"/>
                  </a:lnTo>
                  <a:lnTo>
                    <a:pt x="20317" y="15272"/>
                  </a:lnTo>
                  <a:lnTo>
                    <a:pt x="17012" y="11339"/>
                  </a:lnTo>
                  <a:lnTo>
                    <a:pt x="19702" y="11572"/>
                  </a:lnTo>
                  <a:close/>
                </a:path>
              </a:pathLst>
            </a:cu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AutoShape 26"/>
            <p:cNvSpPr>
              <a:spLocks noChangeArrowheads="1"/>
            </p:cNvSpPr>
            <p:nvPr/>
          </p:nvSpPr>
          <p:spPr bwMode="auto">
            <a:xfrm>
              <a:off x="7164388" y="4797425"/>
              <a:ext cx="215900" cy="360363"/>
            </a:xfrm>
            <a:prstGeom prst="downArrow">
              <a:avLst>
                <a:gd name="adj1" fmla="val 50000"/>
                <a:gd name="adj2" fmla="val 41728"/>
              </a:avLst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AutoShape 27"/>
            <p:cNvSpPr>
              <a:spLocks noChangeArrowheads="1"/>
            </p:cNvSpPr>
            <p:nvPr/>
          </p:nvSpPr>
          <p:spPr bwMode="auto">
            <a:xfrm>
              <a:off x="7164388" y="5516563"/>
              <a:ext cx="215900" cy="287337"/>
            </a:xfrm>
            <a:prstGeom prst="downArrow">
              <a:avLst>
                <a:gd name="adj1" fmla="val 50000"/>
                <a:gd name="adj2" fmla="val 33272"/>
              </a:avLst>
            </a:prstGeom>
            <a:solidFill>
              <a:srgbClr val="7FFFB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7235825" y="2636838"/>
              <a:ext cx="0" cy="1871662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H="1">
              <a:off x="5364163" y="2636838"/>
              <a:ext cx="1871662" cy="1800225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H="1">
              <a:off x="4643438" y="2636838"/>
              <a:ext cx="2592387" cy="1223962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H="1">
              <a:off x="3348038" y="4005263"/>
              <a:ext cx="576262" cy="360362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H="1" flipV="1">
              <a:off x="3348038" y="4508500"/>
              <a:ext cx="1079500" cy="73025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TextBox 34"/>
            <p:cNvSpPr txBox="1">
              <a:spLocks noChangeArrowheads="1"/>
            </p:cNvSpPr>
            <p:nvPr/>
          </p:nvSpPr>
          <p:spPr bwMode="auto">
            <a:xfrm>
              <a:off x="609600" y="1600200"/>
              <a:ext cx="22860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sp>
        <p:nvSpPr>
          <p:cNvPr id="35" name="AutoShape 10"/>
          <p:cNvSpPr>
            <a:spLocks noChangeArrowheads="1"/>
          </p:cNvSpPr>
          <p:nvPr/>
        </p:nvSpPr>
        <p:spPr bwMode="auto">
          <a:xfrm>
            <a:off x="1285852" y="2357430"/>
            <a:ext cx="2376488" cy="360363"/>
          </a:xfrm>
          <a:prstGeom prst="roundRect">
            <a:avLst>
              <a:gd name="adj" fmla="val 16667"/>
            </a:avLst>
          </a:prstGeom>
          <a:solidFill>
            <a:srgbClr val="7FFFBF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Garamond" pitchFamily="18" charset="0"/>
              </a:rPr>
              <a:t>объяснения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Учебно-исследовательская деятельность </a:t>
            </a:r>
            <a:r>
              <a:rPr lang="ru-RU" dirty="0" smtClean="0"/>
              <a:t>– процесс решения учащимися научных и личностных проблем, имеющий своей целью построение </a:t>
            </a:r>
            <a:r>
              <a:rPr lang="ru-RU" i="1" dirty="0" smtClean="0">
                <a:solidFill>
                  <a:srgbClr val="FF0000"/>
                </a:solidFill>
              </a:rPr>
              <a:t>субъективно нового знания.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</a:rPr>
              <a:t>Этапы ИД: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 smtClean="0"/>
              <a:t>Определение сферы исследования: определение направления будущего исследования; формулировка вопросов, на которые необходимо получить ответы.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 smtClean="0"/>
              <a:t>Обозначение границ исследования: выбор темы.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 smtClean="0"/>
              <a:t>Выработка цели, задач и гипотезы исследования.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 smtClean="0"/>
              <a:t>Организация исследования: выявление и систематизация методов исследования; составление плана - определение последовательности проведения исследования.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 smtClean="0"/>
              <a:t>Сбор и обработка информации.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 smtClean="0"/>
              <a:t>Анализ и обобщение полученных материалов. Формулирование выводов.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 smtClean="0"/>
              <a:t>Подготовка отчета.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 smtClean="0"/>
              <a:t>Публичная презентация результатов. Рефлексия.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Исследовательская и проектная деятельности: сходство и различие</a:t>
            </a: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ru-RU" sz="2800" dirty="0" smtClean="0"/>
              <a:t>Исследование и проектирование – изначально принципиально разные по направленности, смы</a:t>
            </a:r>
            <a:r>
              <a:rPr lang="ru-RU" sz="2800" dirty="0" smtClean="0"/>
              <a:t>слу и содержанию </a:t>
            </a:r>
            <a:r>
              <a:rPr lang="ru-RU" sz="2800" b="1" dirty="0" smtClean="0"/>
              <a:t>виды деятельности</a:t>
            </a:r>
            <a:r>
              <a:rPr lang="ru-RU" sz="2800" dirty="0" smtClean="0"/>
              <a:t>.</a:t>
            </a:r>
            <a:endParaRPr lang="ru-RU" sz="2400" dirty="0" smtClean="0"/>
          </a:p>
          <a:p>
            <a:pPr>
              <a:lnSpc>
                <a:spcPct val="80000"/>
              </a:lnSpc>
            </a:pPr>
            <a:r>
              <a:rPr lang="ru-RU" sz="2800" dirty="0" smtClean="0"/>
              <a:t>Исследование – бескорыстный поиск истины, а проектирование – решение определённой, ясно осознаваемой задачи. </a:t>
            </a:r>
          </a:p>
          <a:p>
            <a:pPr>
              <a:lnSpc>
                <a:spcPct val="80000"/>
              </a:lnSpc>
            </a:pPr>
            <a:endParaRPr lang="ru-RU" sz="2800" dirty="0" smtClean="0"/>
          </a:p>
          <a:p>
            <a:pPr>
              <a:lnSpc>
                <a:spcPct val="80000"/>
              </a:lnSpc>
            </a:pPr>
            <a:r>
              <a:rPr lang="ru-RU" sz="2800" dirty="0" smtClean="0"/>
              <a:t>В </a:t>
            </a:r>
            <a:r>
              <a:rPr lang="ru-RU" sz="2800" b="1" i="1" dirty="0" smtClean="0"/>
              <a:t>исследовании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обнаруживается</a:t>
            </a:r>
            <a:r>
              <a:rPr lang="ru-RU" sz="2800" dirty="0" smtClean="0"/>
              <a:t> то, что уже есть. 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    В </a:t>
            </a:r>
            <a:r>
              <a:rPr lang="ru-RU" sz="2800" b="1" i="1" dirty="0" smtClean="0"/>
              <a:t>проекте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создаётся</a:t>
            </a:r>
            <a:r>
              <a:rPr lang="ru-RU" sz="2800" dirty="0" smtClean="0"/>
              <a:t> то, чего нет.</a:t>
            </a:r>
          </a:p>
          <a:p>
            <a:pPr>
              <a:lnSpc>
                <a:spcPct val="80000"/>
              </a:lnSpc>
            </a:pPr>
            <a:endParaRPr lang="ru-RU" sz="2800" dirty="0" smtClean="0"/>
          </a:p>
          <a:p>
            <a:pPr>
              <a:lnSpc>
                <a:spcPct val="80000"/>
              </a:lnSpc>
            </a:pPr>
            <a:r>
              <a:rPr lang="ru-RU" sz="2800" dirty="0" smtClean="0"/>
              <a:t>Краткая схема организации проекта: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    </a:t>
            </a:r>
            <a:r>
              <a:rPr lang="ru-RU" sz="2800" b="1" i="1" dirty="0" smtClean="0">
                <a:solidFill>
                  <a:srgbClr val="FF0000"/>
                </a:solidFill>
              </a:rPr>
              <a:t>задумал – спроектировал – осуществил</a:t>
            </a:r>
            <a:r>
              <a:rPr lang="ru-RU" sz="2800" i="1" dirty="0" smtClean="0"/>
              <a:t> </a:t>
            </a:r>
            <a:r>
              <a:rPr lang="ru-RU" sz="2800" dirty="0" smtClean="0"/>
              <a:t>(т.е. получил продукт).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    Краткая схема организации исследования (естественнонаучного типа): </a:t>
            </a:r>
          </a:p>
          <a:p>
            <a:pPr>
              <a:lnSpc>
                <a:spcPct val="80000"/>
              </a:lnSpc>
              <a:buNone/>
            </a:pPr>
            <a:r>
              <a:rPr lang="ru-RU" sz="2800" b="1" i="1" dirty="0" smtClean="0"/>
              <a:t>    </a:t>
            </a:r>
            <a:r>
              <a:rPr lang="ru-RU" sz="2800" b="1" i="1" dirty="0" smtClean="0">
                <a:solidFill>
                  <a:srgbClr val="FF0000"/>
                </a:solidFill>
              </a:rPr>
              <a:t>явление – описание – модель</a:t>
            </a:r>
            <a:r>
              <a:rPr lang="ru-RU" sz="2800" b="1" i="1" dirty="0" smtClean="0"/>
              <a:t> </a:t>
            </a:r>
            <a:r>
              <a:rPr lang="ru-RU" sz="2800" dirty="0" smtClean="0"/>
              <a:t>(объяснение).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 dirty="0" smtClean="0"/>
              <a:t>В </a:t>
            </a:r>
            <a:r>
              <a:rPr lang="ru-RU" sz="2800" b="1" i="1" dirty="0" smtClean="0"/>
              <a:t>исследовании</a:t>
            </a:r>
            <a:r>
              <a:rPr lang="ru-RU" sz="2800" dirty="0" smtClean="0"/>
              <a:t> ключевыми становятся </a:t>
            </a:r>
            <a:r>
              <a:rPr lang="ru-RU" sz="2800" dirty="0" smtClean="0">
                <a:solidFill>
                  <a:srgbClr val="FF0000"/>
                </a:solidFill>
              </a:rPr>
              <a:t>способы верификации</a:t>
            </a:r>
            <a:r>
              <a:rPr lang="ru-RU" sz="2800" dirty="0" smtClean="0"/>
              <a:t> (сбор данных) или проверки правильности (истинности) той или иной определяемой модели. В </a:t>
            </a:r>
            <a:r>
              <a:rPr lang="ru-RU" sz="2800" b="1" i="1" dirty="0" smtClean="0"/>
              <a:t>проекте</a:t>
            </a:r>
            <a:r>
              <a:rPr lang="ru-RU" sz="2800" dirty="0" smtClean="0"/>
              <a:t> ключевыми являются </a:t>
            </a:r>
            <a:r>
              <a:rPr lang="ru-RU" sz="2800" dirty="0" smtClean="0">
                <a:solidFill>
                  <a:srgbClr val="FF0000"/>
                </a:solidFill>
              </a:rPr>
              <a:t>способы коммуникации</a:t>
            </a:r>
            <a:r>
              <a:rPr lang="ru-RU" sz="2800" dirty="0" smtClean="0"/>
              <a:t>, информационные, организационные и иные производственные умения.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Главное отличие рассматриваемых методов заключается в рефлексивной составляющей. Речь идёт об осознании того, </a:t>
            </a:r>
            <a:r>
              <a:rPr lang="ru-RU" sz="2800" i="1" dirty="0" smtClean="0">
                <a:solidFill>
                  <a:srgbClr val="FF0000"/>
                </a:solidFill>
              </a:rPr>
              <a:t>какую культурную роль я исполняю</a:t>
            </a:r>
            <a:r>
              <a:rPr lang="ru-RU" sz="2800" i="1" dirty="0" smtClean="0"/>
              <a:t> </a:t>
            </a:r>
            <a:r>
              <a:rPr lang="ru-RU" sz="2800" dirty="0" smtClean="0"/>
              <a:t>в ходе того или иного процесса: исследователя или проектировщика.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Отличия исследования и проекта</a:t>
            </a:r>
            <a:endParaRPr lang="ru-RU" sz="40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4038600" cy="492618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ru-RU" sz="2800" b="1" i="1" dirty="0" smtClean="0"/>
              <a:t>Исследование </a:t>
            </a:r>
            <a:r>
              <a:rPr lang="ru-RU" sz="2800" dirty="0" smtClean="0"/>
              <a:t>носит вневременный характер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Продукт – знания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Для знания важен критерий истинности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Исследование направлено на идеальный объект. </a:t>
            </a:r>
          </a:p>
          <a:p>
            <a:pPr>
              <a:lnSpc>
                <a:spcPct val="80000"/>
              </a:lnSpc>
            </a:pPr>
            <a:endParaRPr lang="ru-RU" sz="2800" dirty="0" smtClean="0"/>
          </a:p>
          <a:p>
            <a:pPr>
              <a:lnSpc>
                <a:spcPct val="80000"/>
              </a:lnSpc>
            </a:pPr>
            <a:r>
              <a:rPr lang="ru-RU" sz="2800" dirty="0" smtClean="0"/>
              <a:t>Допускает бесконечное движение вглубь.</a:t>
            </a:r>
          </a:p>
          <a:p>
            <a:pPr>
              <a:lnSpc>
                <a:spcPct val="80000"/>
              </a:lnSpc>
            </a:pPr>
            <a:endParaRPr lang="ru-RU" sz="2800" dirty="0" smtClean="0"/>
          </a:p>
          <a:p>
            <a:pPr>
              <a:lnSpc>
                <a:spcPct val="80000"/>
              </a:lnSpc>
            </a:pPr>
            <a:r>
              <a:rPr lang="ru-RU" sz="2800" dirty="0" smtClean="0"/>
              <a:t>Творчество в чистом виде. В исследовании значительно больше места для импровизации.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038600" cy="499762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ru-RU" sz="2800" b="1" i="1" dirty="0" smtClean="0"/>
              <a:t>Проект</a:t>
            </a:r>
            <a:r>
              <a:rPr lang="ru-RU" sz="2800" dirty="0" smtClean="0"/>
              <a:t> определён временными рамками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Продукт – проект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Для проекта – критерий реализуемости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Проектирование направлено на организационную форму. 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Изначально задает предел, глубину решения проблемы.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Творчество не в полной мере, творчество по плану, в определенных контролируемых рамках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813144"/>
          </a:xfrm>
        </p:spPr>
        <p:txBody>
          <a:bodyPr>
            <a:noAutofit/>
          </a:bodyPr>
          <a:lstStyle/>
          <a:p>
            <a:pPr algn="just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план, замысел, путь решения проблемы, в результате которого должно получиться что-то новое: продукт, отношение, книга, модель, презентация и т.д.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r>
              <a:rPr lang="ru-RU" sz="2400" dirty="0" smtClean="0"/>
              <a:t>Исследование и проект осуществляются в </a:t>
            </a:r>
            <a:r>
              <a:rPr lang="ru-RU" sz="2400" dirty="0" smtClean="0">
                <a:solidFill>
                  <a:srgbClr val="FF0000"/>
                </a:solidFill>
              </a:rPr>
              <a:t>среде неопределённости</a:t>
            </a:r>
            <a:r>
              <a:rPr lang="ru-RU" sz="2400" dirty="0" smtClean="0"/>
              <a:t>, именно это и активизирует познавательную деятельность субъекта.</a:t>
            </a:r>
          </a:p>
          <a:p>
            <a:r>
              <a:rPr lang="ru-RU" sz="2400" dirty="0" smtClean="0"/>
              <a:t>Обучение через исследование и проект личностно ориентировано. Ученик становится субъектом, а не объектом образовательного процесса.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Обучение исследованию и проектированию формирует такие основные качества личности: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/>
              <a:t>умение поставить творческую (достойную) цель и подчинить свою деятельность её достижению;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умение планировать и </a:t>
            </a:r>
            <a:r>
              <a:rPr lang="ru-RU" dirty="0" err="1" smtClean="0"/>
              <a:t>самоконтролировать</a:t>
            </a:r>
            <a:r>
              <a:rPr lang="ru-RU" dirty="0" smtClean="0"/>
              <a:t> свою деятельность;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умение находить и решать проблемы, составляющие основу цели;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умение защищать свои убеждения.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/>
              <a:t>Зачем нужно учиться делать проекты?  </a:t>
            </a:r>
          </a:p>
          <a:p>
            <a:pPr>
              <a:lnSpc>
                <a:spcPct val="80000"/>
              </a:lnSpc>
              <a:buNone/>
            </a:pPr>
            <a:r>
              <a:rPr lang="ru-RU" sz="2800" b="1" dirty="0" smtClean="0"/>
              <a:t> </a:t>
            </a:r>
            <a:r>
              <a:rPr lang="ru-RU" sz="2800" i="1" dirty="0" smtClean="0"/>
              <a:t>   Чтобы потом осуществлять их в жизни;</a:t>
            </a:r>
            <a:r>
              <a:rPr lang="ru-RU" sz="2800" dirty="0" smtClean="0"/>
              <a:t> </a:t>
            </a:r>
            <a:r>
              <a:rPr lang="ru-RU" sz="2800" i="1" dirty="0" smtClean="0"/>
              <a:t>чтобы понимать: хорошая идея сама по себе ещё не решает исход дела, </a:t>
            </a:r>
            <a:r>
              <a:rPr lang="ru-RU" sz="2800" i="1" dirty="0" smtClean="0">
                <a:solidFill>
                  <a:srgbClr val="FF0000"/>
                </a:solidFill>
              </a:rPr>
              <a:t>необходимо представлять себе, каков механизм её реализации</a:t>
            </a:r>
            <a:r>
              <a:rPr lang="ru-RU" sz="2800" dirty="0" smtClean="0"/>
              <a:t>, как будет выглядеть конечный продукт. </a:t>
            </a:r>
          </a:p>
          <a:p>
            <a:pPr>
              <a:lnSpc>
                <a:spcPct val="80000"/>
              </a:lnSpc>
            </a:pPr>
            <a:r>
              <a:rPr lang="ru-RU" sz="2800" b="1" dirty="0" smtClean="0"/>
              <a:t>Зачем нужно учиться проводить исследования? </a:t>
            </a:r>
          </a:p>
          <a:p>
            <a:pPr>
              <a:lnSpc>
                <a:spcPct val="80000"/>
              </a:lnSpc>
              <a:buNone/>
            </a:pPr>
            <a:r>
              <a:rPr lang="ru-RU" sz="2800" i="1" dirty="0" smtClean="0"/>
              <a:t>    Чтобы </a:t>
            </a:r>
            <a:r>
              <a:rPr lang="ru-RU" sz="2800" i="1" dirty="0" smtClean="0">
                <a:solidFill>
                  <a:srgbClr val="FF0000"/>
                </a:solidFill>
              </a:rPr>
              <a:t>поддерживать врожденное любопытство Ребёнка</a:t>
            </a:r>
            <a:r>
              <a:rPr lang="ru-RU" sz="2800" dirty="0" smtClean="0"/>
              <a:t> </a:t>
            </a:r>
            <a:r>
              <a:rPr lang="ru-RU" sz="2800" i="1" dirty="0" smtClean="0"/>
              <a:t>и </a:t>
            </a:r>
            <a:r>
              <a:rPr lang="ru-RU" sz="2800" i="1" dirty="0" smtClean="0">
                <a:solidFill>
                  <a:srgbClr val="FF0000"/>
                </a:solidFill>
              </a:rPr>
              <a:t>снабжать его инструментарием, показывающим, что мы можем успешно познавать мир</a:t>
            </a:r>
            <a:r>
              <a:rPr lang="ru-RU" sz="2800" i="1" dirty="0" smtClean="0"/>
              <a:t>.</a:t>
            </a:r>
            <a:r>
              <a:rPr lang="ru-RU" sz="2800" dirty="0" smtClean="0"/>
              <a:t> Эту же цель можно определить как </a:t>
            </a:r>
            <a:r>
              <a:rPr lang="ru-RU" sz="2800" i="1" dirty="0" smtClean="0"/>
              <a:t>превращение поведенческой модели в </a:t>
            </a:r>
            <a:r>
              <a:rPr lang="ru-RU" sz="2800" i="1" u="sng" dirty="0" smtClean="0"/>
              <a:t>культурную роль</a:t>
            </a:r>
            <a:r>
              <a:rPr lang="ru-RU" sz="2800" i="1" dirty="0" smtClean="0"/>
              <a:t> «исследователя».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597120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«Спорьте, заблуждайтесь, ошибайтесь, но ради бога, размышляйте, и хотя и криво, да сами».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Немецкий поэт, философ и драматург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Готхольд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Эфраим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Лессинг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245192"/>
          </a:xfrm>
        </p:spPr>
        <p:txBody>
          <a:bodyPr>
            <a:noAutofit/>
          </a:bodyPr>
          <a:lstStyle/>
          <a:p>
            <a:pPr algn="just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Проектная деятельность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это метод,  который раскрепощает ребёнка, повышает уровень его познавательной активности, учебной мотивации; способствует эмоциональной уравновешенности и уверенности в своих силах.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94904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 проектов 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это совместная деятельность учителя, учащихся, родителей, направленная на поиск решения возникшей проблемы.</a:t>
            </a:r>
            <a:b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5904656"/>
          </a:xfrm>
        </p:spPr>
        <p:txBody>
          <a:bodyPr>
            <a:normAutofit fontScale="90000"/>
          </a:bodyPr>
          <a:lstStyle/>
          <a:p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социальные </a:t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коммуникативные</a:t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исследовательские</a:t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информационные</a:t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презентационные</a:t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рефлексивные</a:t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оценочные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Цели: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развитие интереса к предмету;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приобретение исследовательского опыта;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развитие умения творчески оформлять и доносить до заинтересованной аудитории;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развитие умения работать самостоятельно, в парах, в группах и т. д.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получение дополнительных знаний по теме;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развитие монологической речи.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Условия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организации проектной деятельности в начальной школе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Проекты должны быть посильны ребёнку. Чем меньше ребёнок – тем проще проект.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Максимально возможное дидактическое, информационное и материальное обеспечение проектной деятельности прямо в школе.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Детям мл.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возраста необходима помощь взрослого на всех этапах работы над проектом.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проектов </a:t>
            </a:r>
            <a:r>
              <a:rPr lang="ru-RU" b="1" dirty="0" smtClean="0"/>
              <a:t>по продолжительности: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Мини – проекты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(1 урок и менее)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Краткосрочные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(4 – 6 уроков)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Недельные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(30 – 40 часов)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Годичные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проектов </a:t>
            </a:r>
            <a:r>
              <a:rPr lang="ru-RU" b="1" dirty="0" smtClean="0"/>
              <a:t>по количественному составу: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Индивидуальные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Парные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Групповые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871</Words>
  <Application>Microsoft Office PowerPoint</Application>
  <PresentationFormat>Экран (4:3)</PresentationFormat>
  <Paragraphs>113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Организация проектной деятельности </vt:lpstr>
      <vt:lpstr>Проект – план, замысел, путь решения проблемы, в результате которого должно получиться что-то новое: продукт, отношение, книга, модель, презентация и т.д.</vt:lpstr>
      <vt:lpstr>Проектная деятельность - это метод,  который раскрепощает ребёнка, повышает уровень его познавательной активности, учебной мотивации; способствует эмоциональной уравновешенности и уверенности в своих силах.</vt:lpstr>
      <vt:lpstr>Метод проектов – это совместная деятельность учителя, учащихся, родителей, направленная на поиск решения возникшей проблемы. </vt:lpstr>
      <vt:lpstr>  - социальные    - коммуникативные   - исследовательские   - информационные   - презентационные   - рефлексивные   - оценочные </vt:lpstr>
      <vt:lpstr>Цели:</vt:lpstr>
      <vt:lpstr>Условия организации проектной деятельности в начальной школе</vt:lpstr>
      <vt:lpstr>Классификация проектов по продолжительности:</vt:lpstr>
      <vt:lpstr>Классификация проектов по количественному составу:</vt:lpstr>
      <vt:lpstr>Виды проектов по доминирующей деятельности обучающихся:</vt:lpstr>
      <vt:lpstr>Пять «П»</vt:lpstr>
      <vt:lpstr>Слайд 12</vt:lpstr>
      <vt:lpstr>Исследование – процесс поиска неизвестного, новых знаний, один из видов познавательной деятельности человека. Исследовательская деятельность - деятельность, связанная с поиском ответа на творческую, исследовательскую задачу с заранее неизвестным решением и предполагающая наличие основных этапов, характерных для исследования в научной сфере. </vt:lpstr>
      <vt:lpstr>Структура научного исследования</vt:lpstr>
      <vt:lpstr>Слайд 15</vt:lpstr>
      <vt:lpstr>Этапы ИД:</vt:lpstr>
      <vt:lpstr>Исследовательская и проектная деятельности: сходство и различие</vt:lpstr>
      <vt:lpstr>Слайд 18</vt:lpstr>
      <vt:lpstr>Отличия исследования и проекта</vt:lpstr>
      <vt:lpstr>Слайд 20</vt:lpstr>
      <vt:lpstr>Обучение исследованию и проектированию формирует такие основные качества личности:</vt:lpstr>
      <vt:lpstr>Слайд 22</vt:lpstr>
      <vt:lpstr>«Спорьте, заблуждайтесь, ошибайтесь, но ради бога, размышляйте, и хотя и криво, да сами». Немецкий поэт, философ и драматург Готхольд Эфраим Лессинг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проектной деятельности </dc:title>
  <dc:creator>1</dc:creator>
  <cp:lastModifiedBy>Пользователь</cp:lastModifiedBy>
  <cp:revision>4</cp:revision>
  <dcterms:created xsi:type="dcterms:W3CDTF">2016-04-20T14:50:20Z</dcterms:created>
  <dcterms:modified xsi:type="dcterms:W3CDTF">2016-04-21T07:48:35Z</dcterms:modified>
</cp:coreProperties>
</file>